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Amatic SC" pitchFamily="2" charset="-79"/>
      <p:regular r:id="rId13"/>
      <p:bold r:id="rId14"/>
    </p:embeddedFont>
    <p:embeddedFont>
      <p:font typeface="Georgia" panose="02040502050405020303" pitchFamily="18" charset="0"/>
      <p:regular r:id="rId15"/>
      <p:bold r:id="rId16"/>
      <p:italic r:id="rId17"/>
      <p:boldItalic r:id="rId18"/>
    </p:embeddedFont>
    <p:embeddedFont>
      <p:font typeface="Jost" pitchFamily="2" charset="77"/>
      <p:regular r:id="rId19"/>
      <p:bold r:id="rId20"/>
      <p:italic r:id="rId21"/>
      <p:boldItalic r:id="rId22"/>
    </p:embeddedFont>
    <p:embeddedFont>
      <p:font typeface="Merriweather" pitchFamily="2" charset="77"/>
      <p:regular r:id="rId23"/>
      <p:bold r:id="rId24"/>
      <p:italic r:id="rId25"/>
      <p:boldItalic r:id="rId26"/>
    </p:embeddedFont>
    <p:embeddedFont>
      <p:font typeface="Quicksand" pitchFamily="2" charset="77"/>
      <p:regular r:id="rId27"/>
      <p:bold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Thin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45"/>
  </p:normalViewPr>
  <p:slideViewPr>
    <p:cSldViewPr snapToGrid="0">
      <p:cViewPr varScale="1">
        <p:scale>
          <a:sx n="151" d="100"/>
          <a:sy n="151" d="100"/>
        </p:scale>
        <p:origin x="62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theme" Target="theme/theme1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045e37a87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6045e37a87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45e37a87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45e37a87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045e37a87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045e37a87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Visuals:</a:t>
            </a: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Bar chart (age group), line chart (signup trends), heatmap (engagement by age/gender)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45e37a87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45e37a87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045e37a87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6045e37a87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045e37a87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045e37a87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6045e37a87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6045e37a87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45e37a87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45e37a87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6045e37a87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6045e37a87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matic SC"/>
                <a:ea typeface="Amatic SC"/>
                <a:cs typeface="Amatic SC"/>
                <a:sym typeface="Amatic SC"/>
              </a:rPr>
              <a:t>Enhancing Student Engagement with AI-Powered Insights</a:t>
            </a:r>
            <a:endParaRPr>
              <a:solidFill>
                <a:srgbClr val="000000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matic SC"/>
                <a:ea typeface="Amatic SC"/>
                <a:cs typeface="Amatic SC"/>
                <a:sym typeface="Amatic SC"/>
              </a:rPr>
              <a:t>	 Final Week Presentation – AI-Powered Data Insights</a:t>
            </a:r>
            <a:endParaRPr>
              <a:solidFill>
                <a:srgbClr val="000000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/>
          </p:nvPr>
        </p:nvSpPr>
        <p:spPr>
          <a:xfrm>
            <a:off x="125700" y="2246200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matic SC"/>
                <a:ea typeface="Amatic SC"/>
                <a:cs typeface="Amatic SC"/>
                <a:sym typeface="Amatic SC"/>
              </a:rPr>
              <a:t>Presented by SHRUTHI</a:t>
            </a:r>
            <a:endParaRPr dirty="0">
              <a:solidFill>
                <a:srgbClr val="000000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2075" y="2381250"/>
            <a:ext cx="3596100" cy="202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/>
        </p:nvSpPr>
        <p:spPr>
          <a:xfrm>
            <a:off x="0" y="0"/>
            <a:ext cx="4938000" cy="26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600" b="1">
                <a:latin typeface="Jost"/>
                <a:ea typeface="Jost"/>
                <a:cs typeface="Jost"/>
                <a:sym typeface="Jost"/>
              </a:rPr>
              <a:t>Final Thoughts</a:t>
            </a:r>
            <a:endParaRPr sz="1600" b="1">
              <a:latin typeface="Jost"/>
              <a:ea typeface="Jost"/>
              <a:cs typeface="Jost"/>
              <a:sym typeface="Jos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latin typeface="Jost"/>
                <a:ea typeface="Jost"/>
                <a:cs typeface="Jost"/>
                <a:sym typeface="Jost"/>
              </a:rPr>
              <a:t>Title:</a:t>
            </a:r>
            <a:r>
              <a:rPr lang="en">
                <a:latin typeface="Jost"/>
                <a:ea typeface="Jost"/>
                <a:cs typeface="Jost"/>
                <a:sym typeface="Jost"/>
              </a:rPr>
              <a:t> Reflection &amp; Future Impact</a:t>
            </a:r>
            <a:endParaRPr>
              <a:latin typeface="Jost"/>
              <a:ea typeface="Jost"/>
              <a:cs typeface="Jost"/>
              <a:sym typeface="Jos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Jost"/>
              <a:buChar char="●"/>
            </a:pPr>
            <a:r>
              <a:rPr lang="en">
                <a:latin typeface="Jost"/>
                <a:ea typeface="Jost"/>
                <a:cs typeface="Jost"/>
                <a:sym typeface="Jost"/>
              </a:rPr>
              <a:t>Developed end-to-end AI skills: cleaning, modeling, and strategy</a:t>
            </a:r>
            <a:endParaRPr>
              <a:latin typeface="Jost"/>
              <a:ea typeface="Jost"/>
              <a:cs typeface="Jost"/>
              <a:sym typeface="Jos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t"/>
              <a:buChar char="●"/>
            </a:pPr>
            <a:r>
              <a:rPr lang="en">
                <a:latin typeface="Jost"/>
                <a:ea typeface="Jost"/>
                <a:cs typeface="Jost"/>
                <a:sym typeface="Jost"/>
              </a:rPr>
              <a:t>Realized data is powerful—but only if it's complete and well-used</a:t>
            </a:r>
            <a:endParaRPr>
              <a:latin typeface="Jost"/>
              <a:ea typeface="Jost"/>
              <a:cs typeface="Jost"/>
              <a:sym typeface="Jos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t"/>
              <a:buChar char="●"/>
            </a:pPr>
            <a:r>
              <a:rPr lang="en">
                <a:latin typeface="Jost"/>
                <a:ea typeface="Jost"/>
                <a:cs typeface="Jost"/>
                <a:sym typeface="Jost"/>
              </a:rPr>
              <a:t>Ready to bring these insights to real-world challenges</a:t>
            </a:r>
            <a:endParaRPr>
              <a:latin typeface="Jost"/>
              <a:ea typeface="Jost"/>
              <a:cs typeface="Jost"/>
              <a:sym typeface="Jos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400" y="152400"/>
            <a:ext cx="3901200" cy="390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lnSpc>
                <a:spcPct val="2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Executive Summary- What is our Project about?</a:t>
            </a:r>
            <a:endParaRPr u="sng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Quicksand"/>
              <a:buChar char="●"/>
            </a:pPr>
            <a:r>
              <a:rPr lang="en" sz="11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Explored learner engagement across 3 weeks of data</a:t>
            </a:r>
            <a:endParaRPr sz="11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Quicksand"/>
              <a:buChar char="●"/>
            </a:pPr>
            <a:r>
              <a:rPr lang="en" sz="11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Identified predictors of drop-off using machine learning</a:t>
            </a:r>
            <a:endParaRPr sz="11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Quicksand"/>
              <a:buChar char="●"/>
            </a:pPr>
            <a:r>
              <a:rPr lang="en" sz="11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Designed a personalized recommendation system</a:t>
            </a:r>
            <a:endParaRPr sz="11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Quicksand"/>
              <a:buChar char="●"/>
            </a:pPr>
            <a:r>
              <a:rPr lang="en" sz="11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Delivered actionable strategies to improve retention</a:t>
            </a:r>
            <a:endParaRPr sz="11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lnSpc>
                <a:spcPct val="2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lnSpc>
                <a:spcPct val="2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lnSpc>
                <a:spcPct val="20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lnSpc>
                <a:spcPct val="200000"/>
              </a:lnSpc>
              <a:spcBef>
                <a:spcPts val="400"/>
              </a:spcBef>
              <a:spcAft>
                <a:spcPts val="1200"/>
              </a:spcAft>
              <a:buNone/>
            </a:pP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54074"/>
            <a:ext cx="2222899" cy="14717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/>
          <p:nvPr/>
        </p:nvSpPr>
        <p:spPr>
          <a:xfrm>
            <a:off x="2375300" y="2220975"/>
            <a:ext cx="538800" cy="138000"/>
          </a:xfrm>
          <a:prstGeom prst="rightArrow">
            <a:avLst>
              <a:gd name="adj1" fmla="val 13043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2233" y="1730750"/>
            <a:ext cx="1674300" cy="11184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/>
          <p:nvPr/>
        </p:nvSpPr>
        <p:spPr>
          <a:xfrm rot="-5012615" flipH="1">
            <a:off x="2772130" y="3206753"/>
            <a:ext cx="538918" cy="195630"/>
          </a:xfrm>
          <a:prstGeom prst="rightArrow">
            <a:avLst>
              <a:gd name="adj1" fmla="val 13043"/>
              <a:gd name="adj2" fmla="val 168152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75300" y="3689700"/>
            <a:ext cx="737426" cy="73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236475" y="20955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Insights from Data</a:t>
            </a:r>
            <a:endParaRPr sz="1300"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What </a:t>
            </a:r>
            <a:r>
              <a:rPr lang="en" sz="1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 Data Told Us (Weeks 1 &amp; 2)</a:t>
            </a:r>
            <a:endParaRPr sz="1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Majority of learners were 18–35 years old</a:t>
            </a:r>
            <a:endParaRPr sz="1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Sign-up spikes during June and December</a:t>
            </a:r>
            <a:endParaRPr sz="1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Delayed application = higher drop-off risk</a:t>
            </a:r>
            <a:endParaRPr sz="1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eorgia"/>
              <a:buChar char="●"/>
            </a:pPr>
            <a:r>
              <a:rPr lang="en" sz="1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Top majors: Computer Science, Engineering, Business</a:t>
            </a:r>
            <a:endParaRPr sz="1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2" name="Google Shape;82;p15" title="Screenshot 2025-06-06 at 12.17.00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825" y="316950"/>
            <a:ext cx="3195025" cy="225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 title="Screenshot 2025-06-06 at 12.18.21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300" y="2880575"/>
            <a:ext cx="4058325" cy="21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 title="Screenshot 2025-06-06 at 12.19.12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2233" y="2977225"/>
            <a:ext cx="2988268" cy="2101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Student Churn</a:t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1530900" y="879300"/>
            <a:ext cx="6082200" cy="26571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1823050" y="1017175"/>
            <a:ext cx="5652300" cy="22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Predicting Who Stays and Who Drops</a:t>
            </a:r>
            <a:endParaRPr>
              <a:latin typeface="Roboto Thin"/>
              <a:ea typeface="Roboto Thin"/>
              <a:cs typeface="Roboto Thin"/>
              <a:sym typeface="Roboto Thin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Roboto Thin"/>
              <a:buChar char="●"/>
            </a:pP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Churn Rate: 1.23%</a:t>
            </a:r>
            <a:endParaRPr>
              <a:latin typeface="Roboto Thin"/>
              <a:ea typeface="Roboto Thin"/>
              <a:cs typeface="Roboto Thin"/>
              <a:sym typeface="Roboto Thin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Thin"/>
              <a:buChar char="●"/>
            </a:pP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Strongest predictors: Application lag and age</a:t>
            </a:r>
            <a:endParaRPr>
              <a:latin typeface="Roboto Thin"/>
              <a:ea typeface="Roboto Thin"/>
              <a:cs typeface="Roboto Thin"/>
              <a:sym typeface="Roboto Thin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Thin"/>
              <a:buChar char="●"/>
            </a:pP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Models used: Decision Tree, Random Forest, Logistic Regression</a:t>
            </a:r>
            <a:endParaRPr>
              <a:latin typeface="Roboto Thin"/>
              <a:ea typeface="Roboto Thin"/>
              <a:cs typeface="Roboto Thin"/>
              <a:sym typeface="Roboto Thin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Thin"/>
              <a:buChar char="●"/>
            </a:pP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Logistic Regression had best balance of precision &amp; recall</a:t>
            </a:r>
            <a:endParaRPr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n" sz="1022"/>
              <a:t>ROC curve or Feature Importance chart</a:t>
            </a:r>
            <a:endParaRPr sz="1022"/>
          </a:p>
          <a:p>
            <a:pPr marL="0" lvl="0" indent="0" algn="ctr" rtl="0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endParaRPr sz="1022"/>
          </a:p>
        </p:txBody>
      </p:sp>
      <p:pic>
        <p:nvPicPr>
          <p:cNvPr id="97" name="Google Shape;97;p17" title="Screenshot 2025-06-06 at 12.22.32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4041" y="1102775"/>
            <a:ext cx="4835922" cy="265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12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Our Key Findings - Our Top 3 Insights for actions</a:t>
            </a:r>
            <a:endParaRPr sz="212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457200" lvl="0" indent="-286861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18"/>
              <a:buFont typeface="Jost"/>
              <a:buAutoNum type="arabicPeriod"/>
            </a:pPr>
            <a:r>
              <a:rPr lang="en" sz="212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Early applicants are significantly more likely to stay engaged</a:t>
            </a:r>
            <a:endParaRPr sz="212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457200" lvl="0" indent="-28686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18"/>
              <a:buFont typeface="Jost"/>
              <a:buAutoNum type="arabicPeriod"/>
            </a:pPr>
            <a:r>
              <a:rPr lang="en" sz="212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Learners aged 26+ need more flexible, supportive structures</a:t>
            </a:r>
            <a:endParaRPr sz="212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457200" lvl="0" indent="-28686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18"/>
              <a:buFont typeface="Jost"/>
              <a:buAutoNum type="arabicPeriod"/>
            </a:pPr>
            <a:r>
              <a:rPr lang="en" sz="2120">
                <a:solidFill>
                  <a:schemeClr val="dk1"/>
                </a:solidFill>
                <a:latin typeface="Jost"/>
                <a:ea typeface="Jost"/>
                <a:cs typeface="Jost"/>
                <a:sym typeface="Jost"/>
              </a:rPr>
              <a:t>Uniform engagement scores limit predictive power</a:t>
            </a:r>
            <a:endParaRPr sz="212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endParaRPr sz="2120">
              <a:solidFill>
                <a:schemeClr val="dk1"/>
              </a:solidFill>
              <a:latin typeface="Jost"/>
              <a:ea typeface="Jost"/>
              <a:cs typeface="Jost"/>
              <a:sym typeface="Jost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175" y="1550575"/>
            <a:ext cx="2524600" cy="168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832300" cy="3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66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Personalized Solutions to Reduce Drop-Off</a:t>
            </a:r>
            <a:endParaRPr sz="1766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Quicksand"/>
              <a:buChar char="●"/>
            </a:pPr>
            <a:r>
              <a:rPr lang="en" sz="11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Inputs: Age, Country, Application Lag, Composite Score</a:t>
            </a:r>
            <a:endParaRPr sz="11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Quicksand"/>
              <a:buChar char="●"/>
            </a:pPr>
            <a:r>
              <a:rPr lang="en" sz="11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Outputs: Nudges, mentoring, localized content, project templates</a:t>
            </a:r>
            <a:endParaRPr sz="11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Quicksand"/>
              <a:buChar char="●"/>
            </a:pPr>
            <a:r>
              <a:rPr lang="en" sz="11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Powered by rule-based content filtering</a:t>
            </a:r>
            <a:endParaRPr sz="11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2200" y="1972700"/>
            <a:ext cx="2819899" cy="281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 txBox="1"/>
          <p:nvPr/>
        </p:nvSpPr>
        <p:spPr>
          <a:xfrm>
            <a:off x="0" y="0"/>
            <a:ext cx="3000000" cy="37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 u="sng">
                <a:latin typeface="Quicksand"/>
                <a:ea typeface="Quicksand"/>
                <a:cs typeface="Quicksand"/>
                <a:sym typeface="Quicksand"/>
              </a:rPr>
              <a:t>Platform Recommendations</a:t>
            </a:r>
            <a:endParaRPr sz="1900" u="sng"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What We Recommend Going Forward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Send automated nudges within 48 hours of signup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Prioritize shorter opportunities (≤30 days)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Offer targeted support for older learners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Expand behavioral data collection for richer analysis</a:t>
            </a:r>
            <a:endParaRPr sz="1500"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400" y="152400"/>
            <a:ext cx="4216602" cy="4216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1670" b="1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The Recommendation Engine</a:t>
            </a:r>
            <a:endParaRPr sz="1670" b="1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lang="en" sz="149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Personalized Solutions to Reduce Drop-Off</a:t>
            </a:r>
            <a:endParaRPr sz="149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323215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90"/>
              <a:buFont typeface="Quicksand"/>
              <a:buChar char="●"/>
            </a:pPr>
            <a:r>
              <a:rPr lang="en" sz="149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Inputs: Age, Country, Application Lag, Composite Score</a:t>
            </a:r>
            <a:endParaRPr sz="149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32321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90"/>
              <a:buFont typeface="Quicksand"/>
              <a:buChar char="●"/>
            </a:pPr>
            <a:r>
              <a:rPr lang="en" sz="149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Outputs: Nudges, mentoring, localized content, project templates</a:t>
            </a:r>
            <a:endParaRPr sz="149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32321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90"/>
              <a:buFont typeface="Quicksand"/>
              <a:buChar char="●"/>
            </a:pPr>
            <a:r>
              <a:rPr lang="en" sz="149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Powered by rule-based content filtering</a:t>
            </a:r>
            <a:endParaRPr sz="149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endParaRPr sz="3740"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0975" y="1691950"/>
            <a:ext cx="2096000" cy="2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340</Words>
  <Application>Microsoft Macintosh PowerPoint</Application>
  <PresentationFormat>On-screen Show (16:9)</PresentationFormat>
  <Paragraphs>48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Jost</vt:lpstr>
      <vt:lpstr>Arial</vt:lpstr>
      <vt:lpstr>Quicksand</vt:lpstr>
      <vt:lpstr>Georgia</vt:lpstr>
      <vt:lpstr>Amatic SC</vt:lpstr>
      <vt:lpstr>Roboto</vt:lpstr>
      <vt:lpstr>Merriweather</vt:lpstr>
      <vt:lpstr>Roboto Thin</vt:lpstr>
      <vt:lpstr>Paradigm</vt:lpstr>
      <vt:lpstr>Enhancing Student Engagement with AI-Powered Insights   Final Week Presentation – AI-Powered Data Insights </vt:lpstr>
      <vt:lpstr>PowerPoint Presentation</vt:lpstr>
      <vt:lpstr>Insights from Data What the Data Told Us (Weeks 1 &amp; 2) Majority of learners were 18–35 years old Sign-up spikes during June and December Delayed application = higher drop-off risk Top majors: Computer Science, Engineering, Business </vt:lpstr>
      <vt:lpstr>PowerPoint Presentation</vt:lpstr>
      <vt:lpstr>PowerPoint Presentation</vt:lpstr>
      <vt:lpstr>PowerPoint Presentation</vt:lpstr>
      <vt:lpstr>Personalized Solutions to Reduce Drop-Off Inputs: Age, Country, Application Lag, Composite Score Outputs: Nudges, mentoring, localized content, project templates Powered by rule-based content filtering </vt:lpstr>
      <vt:lpstr>PowerPoint Presentation</vt:lpstr>
      <vt:lpstr>The Recommendation Engine Personalized Solutions to Reduce Drop-Off Inputs: Age, Country, Application Lag, Composite Score Outputs: Nudges, mentoring, localized content, project templates Powered by rule-based content filtering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Shruthi Reddy Vudem</cp:lastModifiedBy>
  <cp:revision>1</cp:revision>
  <dcterms:modified xsi:type="dcterms:W3CDTF">2025-06-11T20:00:32Z</dcterms:modified>
</cp:coreProperties>
</file>